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6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83C7-3B46-44B8-9BDF-CD2B09E72BAF}" type="datetimeFigureOut">
              <a:rPr lang="hr-HR" smtClean="0"/>
              <a:t>21.9.2021.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D32F-422E-4CF5-8F81-A66EABF6C767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83C7-3B46-44B8-9BDF-CD2B09E72BAF}" type="datetimeFigureOut">
              <a:rPr lang="hr-HR" smtClean="0"/>
              <a:t>21.9.2021.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D32F-422E-4CF5-8F81-A66EABF6C76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83C7-3B46-44B8-9BDF-CD2B09E72BAF}" type="datetimeFigureOut">
              <a:rPr lang="hr-HR" smtClean="0"/>
              <a:t>21.9.2021.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D32F-422E-4CF5-8F81-A66EABF6C76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83C7-3B46-44B8-9BDF-CD2B09E72BAF}" type="datetimeFigureOut">
              <a:rPr lang="hr-HR" smtClean="0"/>
              <a:t>21.9.2021.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D32F-422E-4CF5-8F81-A66EABF6C76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83C7-3B46-44B8-9BDF-CD2B09E72BAF}" type="datetimeFigureOut">
              <a:rPr lang="hr-HR" smtClean="0"/>
              <a:t>21.9.2021.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D32F-422E-4CF5-8F81-A66EABF6C767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83C7-3B46-44B8-9BDF-CD2B09E72BAF}" type="datetimeFigureOut">
              <a:rPr lang="hr-HR" smtClean="0"/>
              <a:t>21.9.2021.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D32F-422E-4CF5-8F81-A66EABF6C76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83C7-3B46-44B8-9BDF-CD2B09E72BAF}" type="datetimeFigureOut">
              <a:rPr lang="hr-HR" smtClean="0"/>
              <a:t>21.9.2021.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D32F-422E-4CF5-8F81-A66EABF6C76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83C7-3B46-44B8-9BDF-CD2B09E72BAF}" type="datetimeFigureOut">
              <a:rPr lang="hr-HR" smtClean="0"/>
              <a:t>21.9.2021.</a:t>
            </a:fld>
            <a:endParaRPr lang="hr-H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630D32F-422E-4CF5-8F81-A66EABF6C767}" type="slidenum">
              <a:rPr lang="hr-HR" smtClean="0"/>
              <a:t>‹#›</a:t>
            </a:fld>
            <a:endParaRPr lang="hr-H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83C7-3B46-44B8-9BDF-CD2B09E72BAF}" type="datetimeFigureOut">
              <a:rPr lang="hr-HR" smtClean="0"/>
              <a:t>21.9.2021.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D32F-422E-4CF5-8F81-A66EABF6C76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3683C7-3B46-44B8-9BDF-CD2B09E72BAF}" type="datetimeFigureOut">
              <a:rPr lang="hr-HR" smtClean="0"/>
              <a:t>21.9.2021.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D630D32F-422E-4CF5-8F81-A66EABF6C76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3D3683C7-3B46-44B8-9BDF-CD2B09E72BAF}" type="datetimeFigureOut">
              <a:rPr lang="hr-HR" smtClean="0"/>
              <a:t>21.9.2021.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30D32F-422E-4CF5-8F81-A66EABF6C767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3D3683C7-3B46-44B8-9BDF-CD2B09E72BAF}" type="datetimeFigureOut">
              <a:rPr lang="hr-HR" smtClean="0"/>
              <a:t>21.9.2021.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630D32F-422E-4CF5-8F81-A66EABF6C767}" type="slidenum">
              <a:rPr lang="hr-HR" smtClean="0"/>
              <a:t>‹#›</a:t>
            </a:fld>
            <a:endParaRPr lang="hr-H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pYuBEARaLS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NACIONALNI DAN BORBE PROTIV NASILJA NAD ŽENAMA</a:t>
            </a:r>
            <a:endParaRPr lang="hr-H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22. RUJNA</a:t>
            </a:r>
            <a:endParaRPr lang="hr-H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Zašto baš 22. rujna?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O</a:t>
            </a:r>
            <a:r>
              <a:rPr lang="vi-VN" dirty="0" smtClean="0"/>
              <a:t>bilježava se u spomen na 22. rujna 1999. godine kada su na Općinskom sudu u Zagrebu tijekom brakorazvodne parnice ubijene tri žene, a djelatnica suda je teško ozlijeđena</a:t>
            </a:r>
            <a:r>
              <a:rPr lang="hr-HR" dirty="0" smtClean="0"/>
              <a:t>.</a:t>
            </a:r>
            <a:endParaRPr lang="hr-H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Gdje se događa nasilje nad ženama?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r-HR" dirty="0"/>
              <a:t>U</a:t>
            </a:r>
            <a:r>
              <a:rPr lang="vi-VN" dirty="0" smtClean="0"/>
              <a:t> Hrvatskoj </a:t>
            </a:r>
            <a:r>
              <a:rPr lang="hr-HR" dirty="0" smtClean="0"/>
              <a:t>se </a:t>
            </a:r>
            <a:r>
              <a:rPr lang="vi-VN" dirty="0" smtClean="0"/>
              <a:t>nasilje nad ženama, posebice fizičko, najčešće događa u obiteljskoj zajednici</a:t>
            </a:r>
            <a:r>
              <a:rPr lang="pl-PL" dirty="0" smtClean="0"/>
              <a:t>, ali i na poslu, u uredu, u tramvaju…</a:t>
            </a:r>
            <a:endParaRPr lang="hr-HR" dirty="0" smtClean="0"/>
          </a:p>
          <a:p>
            <a:r>
              <a:rPr lang="hr-HR" dirty="0" smtClean="0"/>
              <a:t>Obitelj</a:t>
            </a:r>
            <a:r>
              <a:rPr lang="vi-VN" dirty="0" smtClean="0"/>
              <a:t> bi trebala biti najsigurnije okruženje. Većina žrtava obiteljskog nasilja osobe su ženskog spola</a:t>
            </a:r>
            <a:r>
              <a:rPr lang="hr-HR" dirty="0" smtClean="0"/>
              <a:t>.</a:t>
            </a:r>
          </a:p>
          <a:p>
            <a:r>
              <a:rPr lang="hr-HR" dirty="0"/>
              <a:t>P</a:t>
            </a:r>
            <a:r>
              <a:rPr lang="vi-VN" dirty="0" smtClean="0"/>
              <a:t>očinitelj obiteljskog nasilja najčešće je bračni ili izvanbračni suprug ili bivši suprug, a iza njih slijedi otac žrtve ili njezina djeca.</a:t>
            </a:r>
            <a:endParaRPr lang="hr-H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Prepoznavanje problema u Hrvatskoj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Nasilje nad ženama prepoznato je kao važan javnozdravstveni problem u Hrvatskoj. </a:t>
            </a:r>
          </a:p>
          <a:p>
            <a:r>
              <a:rPr lang="hr-HR" dirty="0" smtClean="0"/>
              <a:t>Hrvatska je 2012. godine potpisala Konvenciju Vijeća Europe o sprečavanju i borbi protiv nasilja nad ženama i nasilja u obitelji.</a:t>
            </a:r>
          </a:p>
          <a:p>
            <a:r>
              <a:rPr lang="hr-HR" dirty="0" smtClean="0"/>
              <a:t>Svrha je ove Konvencije zaštititi žene od svih oblika nasilja i promicati ravnopravnost žena i muškaraca.</a:t>
            </a:r>
            <a:endParaRPr lang="hr-H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Kršenje ljudskih prava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Nasilje nad ženama predstavlja kršenje temeljnih ljudskih prava. </a:t>
            </a:r>
          </a:p>
          <a:p>
            <a:r>
              <a:rPr lang="hr-HR" dirty="0" smtClean="0"/>
              <a:t>O ovom problemu treba javno govoriti.</a:t>
            </a:r>
          </a:p>
          <a:p>
            <a:r>
              <a:rPr lang="hr-HR" dirty="0" smtClean="0"/>
              <a:t>Ženama koje prepoznaju znakove nasilja u obitelji savjetuje se da potraže pomoć.</a:t>
            </a:r>
          </a:p>
          <a:p>
            <a:r>
              <a:rPr lang="hr-HR" dirty="0" smtClean="0"/>
              <a:t>u Hrvatskoj postoje organizirane službe koje će im pružiti pomoć i zaštitu.</a:t>
            </a:r>
            <a:endParaRPr lang="hr-H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Kome prijaviti nasilje?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Savjetuje se da nasilje prijave: policiji, zdravstvenoj ustanovi, nadležnom centru za socijalnu skrb, državnom odvjetništvu, nevladinoj organizaciji ili pravobraniteljici za ravnopravnost spolova.</a:t>
            </a:r>
            <a:endParaRPr lang="hr-H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Tko može prijaviti nasilje?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Svi smo odgovorni prijaviti nasilje kao i sumnju na nasilje.</a:t>
            </a:r>
          </a:p>
          <a:p>
            <a:r>
              <a:rPr lang="hr-HR" dirty="0" smtClean="0"/>
              <a:t>Ne moramo biti žrtva da bismo prijavili nasilje.</a:t>
            </a:r>
          </a:p>
          <a:p>
            <a:r>
              <a:rPr lang="hr-HR" dirty="0" smtClean="0"/>
              <a:t>Reagirajmo na nasilje! Kao što stanemo na semaforu kad je upaljeno crveno svjetlo - prijavimo nasilje kad saznamo za njega. </a:t>
            </a:r>
            <a:endParaRPr lang="hr-HR" dirty="0"/>
          </a:p>
          <a:p>
            <a:r>
              <a:rPr lang="hr-HR" dirty="0" smtClean="0"/>
              <a:t>Nasilje je problem cijelog društva i tiče se svih nas.</a:t>
            </a:r>
            <a:endParaRPr lang="hr-H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Tko je stradao 22. rujna 1999.?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hr-HR" dirty="0" smtClean="0"/>
              <a:t>Nasilje se ne događa nekim nepoznatim, bezimenim ljudima.</a:t>
            </a:r>
          </a:p>
          <a:p>
            <a:r>
              <a:rPr lang="hr-HR" dirty="0" smtClean="0"/>
              <a:t>Nasilje se može dogoditi i meni.</a:t>
            </a:r>
          </a:p>
          <a:p>
            <a:r>
              <a:rPr lang="hr-HR" dirty="0" smtClean="0"/>
              <a:t>Na današnji dan prisjećamo se 1999. godine kada su ubijene tri žene i ranjena jedna žena na Općinskom sudu u gradu Zagrebu. Tijekom brakorazvodne parnice živote su izgubile supruga počinitelja </a:t>
            </a:r>
            <a:r>
              <a:rPr lang="hr-HR" dirty="0" smtClean="0">
                <a:solidFill>
                  <a:srgbClr val="FF0000"/>
                </a:solidFill>
              </a:rPr>
              <a:t>Gordana Oraškić</a:t>
            </a:r>
            <a:r>
              <a:rPr lang="hr-HR" dirty="0" smtClean="0"/>
              <a:t>, odvjetnica </a:t>
            </a:r>
            <a:r>
              <a:rPr lang="hr-HR" dirty="0" smtClean="0">
                <a:solidFill>
                  <a:srgbClr val="FF0000"/>
                </a:solidFill>
              </a:rPr>
              <a:t>Hajra Prohić</a:t>
            </a:r>
            <a:r>
              <a:rPr lang="hr-HR" dirty="0" smtClean="0"/>
              <a:t>, sutkinja </a:t>
            </a:r>
            <a:r>
              <a:rPr lang="hr-HR" dirty="0" smtClean="0">
                <a:solidFill>
                  <a:srgbClr val="FF0000"/>
                </a:solidFill>
              </a:rPr>
              <a:t>Ljiljana Hvalec </a:t>
            </a:r>
            <a:r>
              <a:rPr lang="hr-HR" dirty="0" smtClean="0"/>
              <a:t>i ranjena je zapisničarka </a:t>
            </a:r>
            <a:r>
              <a:rPr lang="hr-HR" dirty="0" smtClean="0">
                <a:solidFill>
                  <a:srgbClr val="FF0000"/>
                </a:solidFill>
              </a:rPr>
              <a:t>Stana Cvetković</a:t>
            </a:r>
            <a:r>
              <a:rPr lang="hr-HR" dirty="0" smtClean="0"/>
              <a:t>. Počinitelj je </a:t>
            </a:r>
            <a:r>
              <a:rPr lang="hr-HR" dirty="0" smtClean="0">
                <a:solidFill>
                  <a:srgbClr val="FF0000"/>
                </a:solidFill>
              </a:rPr>
              <a:t>Mato Oraškić</a:t>
            </a:r>
            <a:r>
              <a:rPr lang="hr-HR" dirty="0" smtClean="0"/>
              <a:t>, suprug žrtve.</a:t>
            </a: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Pogledajmo video </a:t>
            </a:r>
            <a:endParaRPr lang="hr-H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hlinkClick r:id="rId2"/>
              </a:rPr>
              <a:t>https://youtu.be/pYuBEARaLSk</a:t>
            </a:r>
            <a:endParaRPr lang="hr-HR" dirty="0" smtClean="0"/>
          </a:p>
          <a:p>
            <a:r>
              <a:rPr lang="hr-HR" dirty="0" smtClean="0"/>
              <a:t>Ovim spotom posebice pozivamo sve osobe muškog spola na </a:t>
            </a:r>
            <a:r>
              <a:rPr lang="hr-HR" b="1" dirty="0" smtClean="0"/>
              <a:t>preuzimanje uloge muškarca koji uvažava suprotni spol, zagovara ravnopravnost te ne koristi nasilno ponašanje kako bi zadobio ičije poštovanje</a:t>
            </a:r>
            <a:r>
              <a:rPr lang="hr-HR" dirty="0" smtClean="0"/>
              <a:t>.</a:t>
            </a:r>
            <a:endParaRPr lang="hr-H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chnic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27</TotalTime>
  <Words>430</Words>
  <Application>Microsoft Office PowerPoint</Application>
  <PresentationFormat>On-screen Show (4:3)</PresentationFormat>
  <Paragraphs>31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Technic</vt:lpstr>
      <vt:lpstr>NACIONALNI DAN BORBE PROTIV NASILJA NAD ŽENAMA</vt:lpstr>
      <vt:lpstr>Zašto baš 22. rujna?</vt:lpstr>
      <vt:lpstr>Gdje se događa nasilje nad ženama?</vt:lpstr>
      <vt:lpstr>Prepoznavanje problema u Hrvatskoj</vt:lpstr>
      <vt:lpstr>Kršenje ljudskih prava</vt:lpstr>
      <vt:lpstr>Kome prijaviti nasilje?</vt:lpstr>
      <vt:lpstr>Tko može prijaviti nasilje?</vt:lpstr>
      <vt:lpstr>Tko je stradao 22. rujna 1999.?</vt:lpstr>
      <vt:lpstr>Pogledajmo video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NACIONALNI DAN BORBE PROTIV NASILJA NAD ŽENAMA</dc:title>
  <dc:creator>Zeljka</dc:creator>
  <cp:lastModifiedBy>Zeljka</cp:lastModifiedBy>
  <cp:revision>3</cp:revision>
  <dcterms:created xsi:type="dcterms:W3CDTF">2021-09-21T18:24:49Z</dcterms:created>
  <dcterms:modified xsi:type="dcterms:W3CDTF">2021-09-21T18:52:32Z</dcterms:modified>
</cp:coreProperties>
</file>